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81" r:id="rId5"/>
    <p:sldId id="261" r:id="rId6"/>
    <p:sldId id="262" r:id="rId7"/>
    <p:sldId id="289" r:id="rId8"/>
    <p:sldId id="264" r:id="rId9"/>
    <p:sldId id="265" r:id="rId10"/>
    <p:sldId id="286" r:id="rId11"/>
    <p:sldId id="287" r:id="rId12"/>
    <p:sldId id="266" r:id="rId13"/>
    <p:sldId id="283" r:id="rId14"/>
    <p:sldId id="272" r:id="rId15"/>
    <p:sldId id="274" r:id="rId16"/>
    <p:sldId id="285" r:id="rId17"/>
    <p:sldId id="291" r:id="rId18"/>
    <p:sldId id="284" r:id="rId19"/>
    <p:sldId id="277" r:id="rId20"/>
    <p:sldId id="29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B8C3829-D1EB-4133-9CD5-2DD75C4F3D4E}">
          <p14:sldIdLst>
            <p14:sldId id="256"/>
            <p14:sldId id="257"/>
            <p14:sldId id="259"/>
            <p14:sldId id="281"/>
          </p14:sldIdLst>
        </p14:section>
        <p14:section name="Раздел без заголовка" id="{87A25B9B-237C-4DA7-A029-2785AB7811F5}">
          <p14:sldIdLst>
            <p14:sldId id="261"/>
            <p14:sldId id="262"/>
            <p14:sldId id="289"/>
            <p14:sldId id="264"/>
            <p14:sldId id="265"/>
            <p14:sldId id="286"/>
            <p14:sldId id="287"/>
            <p14:sldId id="266"/>
            <p14:sldId id="283"/>
            <p14:sldId id="272"/>
            <p14:sldId id="274"/>
            <p14:sldId id="285"/>
            <p14:sldId id="291"/>
            <p14:sldId id="284"/>
            <p14:sldId id="277"/>
            <p14:sldId id="29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9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4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042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911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76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85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25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52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2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088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97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887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DE87A-A8E7-4A02-AFC1-E99FF0FB7F77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DBBEA-996C-4796-95DE-8D1870516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26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0"/>
            <a:ext cx="5976664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4032448" cy="6192687"/>
          </a:xfrm>
        </p:spPr>
        <p:txBody>
          <a:bodyPr>
            <a:noAutofit/>
          </a:bodyPr>
          <a:lstStyle/>
          <a:p>
            <a:r>
              <a:rPr lang="ru-RU" sz="2000" b="1" smtClean="0"/>
              <a:t>Проект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«Нравственно-патриотическое воспитание</a:t>
            </a:r>
            <a:r>
              <a:rPr lang="ru-RU" sz="2000" b="1" smtClean="0">
                <a:solidFill>
                  <a:srgbClr val="FF0000"/>
                </a:solidFill>
              </a:rPr>
              <a:t>» </a:t>
            </a:r>
            <a:r>
              <a:rPr lang="ru-RU" sz="2000" b="1" smtClean="0">
                <a:solidFill>
                  <a:srgbClr val="FF0000"/>
                </a:solidFill>
              </a:rPr>
              <a:t/>
            </a:r>
            <a:br>
              <a:rPr lang="ru-RU" sz="2000" b="1" smtClean="0">
                <a:solidFill>
                  <a:srgbClr val="FF0000"/>
                </a:solidFill>
              </a:rPr>
            </a:br>
            <a:r>
              <a:rPr lang="ru-RU" sz="2000" b="1" smtClean="0"/>
              <a:t>Подготовила</a:t>
            </a:r>
            <a:r>
              <a:rPr lang="ru-RU" sz="2000" b="1" dirty="0" smtClean="0"/>
              <a:t>: воспитатель МОУ СШ №60 структурное подразделение «Умка» </a:t>
            </a:r>
            <a:br>
              <a:rPr lang="ru-RU" sz="2000" b="1" dirty="0" smtClean="0"/>
            </a:br>
            <a:r>
              <a:rPr lang="ru-RU" sz="2000" b="1" dirty="0" err="1" smtClean="0"/>
              <a:t>Камнева</a:t>
            </a:r>
            <a:r>
              <a:rPr lang="ru-RU" sz="2000" b="1" dirty="0" smtClean="0"/>
              <a:t> В. Г.</a:t>
            </a:r>
            <a:br>
              <a:rPr lang="ru-RU" sz="2000" b="1" dirty="0" smtClean="0"/>
            </a:br>
            <a:r>
              <a:rPr lang="ru-RU" sz="2000" b="1" dirty="0" smtClean="0"/>
              <a:t>Вид проекта: </a:t>
            </a:r>
            <a:r>
              <a:rPr lang="ru-RU" sz="2000" b="1" dirty="0"/>
              <a:t>познавательно - творческий, </a:t>
            </a:r>
            <a:r>
              <a:rPr lang="ru-RU" sz="2000" b="1" dirty="0" smtClean="0"/>
              <a:t>групповой, краткосрочный. </a:t>
            </a:r>
            <a:br>
              <a:rPr lang="ru-RU" sz="2000" b="1" dirty="0" smtClean="0"/>
            </a:br>
            <a:r>
              <a:rPr lang="ru-RU" sz="2000" b="1" dirty="0" smtClean="0"/>
              <a:t>Проект реализуется</a:t>
            </a:r>
            <a:br>
              <a:rPr lang="ru-RU" sz="2000" b="1" dirty="0" smtClean="0"/>
            </a:br>
            <a:r>
              <a:rPr lang="ru-RU" sz="2000" b="1" dirty="0" smtClean="0"/>
              <a:t> по двум направлениям:</a:t>
            </a:r>
            <a:br>
              <a:rPr lang="ru-RU" sz="2000" b="1" dirty="0" smtClean="0"/>
            </a:br>
            <a:r>
              <a:rPr lang="ru-RU" sz="2000" b="1" dirty="0"/>
              <a:t>1. Совместная  познавательно - творческая деятельность воспитателей и инструктора физической культуры  с детьми дошкольного возраста.</a:t>
            </a:r>
            <a:br>
              <a:rPr lang="ru-RU" sz="2000" b="1" dirty="0"/>
            </a:br>
            <a:r>
              <a:rPr lang="ru-RU" sz="2000" b="1" dirty="0"/>
              <a:t> 2. Взаимодействие с родителями.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5301208"/>
            <a:ext cx="2624336" cy="337592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88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823">
        <p:split orient="vert"/>
      </p:transition>
    </mc:Choice>
    <mc:Fallback xmlns="">
      <p:transition spd="slow" advTm="4823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Медали, которые мы держали в руках...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" r="133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Воспитанники рассмотрели медали своих родственников, заслуженные на полях сражений. Дети гордятся своими дедами!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0260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3"/>
    </mc:Choice>
    <mc:Fallback xmlns="">
      <p:transition spd="slow" advTm="2583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Медали наших дедов…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" b="1220"/>
          <a:stretch>
            <a:fillRect/>
          </a:stretch>
        </p:blipFill>
        <p:spPr>
          <a:xfrm>
            <a:off x="1475656" y="612775"/>
            <a:ext cx="5904656" cy="44284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/>
              <a:t>За боевые заслуги.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1085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1"/>
    </mc:Choice>
    <mc:Fallback xmlns="">
      <p:transition spd="slow" advTm="280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/>
              <a:t>Тематическое занятие, посвящённое победе </a:t>
            </a:r>
            <a:r>
              <a:rPr lang="ru-RU" sz="2800" b="1" dirty="0"/>
              <a:t>под Сталинградом </a:t>
            </a:r>
            <a:r>
              <a:rPr lang="ru-RU" sz="2800" b="1" dirty="0" smtClean="0"/>
              <a:t>.</a:t>
            </a:r>
            <a:endParaRPr lang="ru-RU" sz="2800" b="1" dirty="0"/>
          </a:p>
          <a:p>
            <a:r>
              <a:rPr lang="ru-RU" sz="2800" b="1" dirty="0"/>
              <a:t>Цель: </a:t>
            </a:r>
            <a:r>
              <a:rPr lang="ru-RU" sz="2800" b="1" dirty="0" smtClean="0"/>
              <a:t>прививать </a:t>
            </a:r>
            <a:r>
              <a:rPr lang="ru-RU" sz="2800" b="1" dirty="0"/>
              <a:t>детям чувство патриотизма и гордости за свою страну, любовь к </a:t>
            </a:r>
            <a:r>
              <a:rPr lang="ru-RU" sz="2800" b="1" dirty="0" smtClean="0"/>
              <a:t>Родине.</a:t>
            </a:r>
            <a:endParaRPr lang="ru-RU" sz="2800" b="1" dirty="0"/>
          </a:p>
          <a:p>
            <a:r>
              <a:rPr lang="ru-RU" sz="2800" b="1" dirty="0"/>
              <a:t>Задачи: </a:t>
            </a:r>
            <a:endParaRPr lang="ru-RU" sz="2800" b="1" dirty="0" smtClean="0"/>
          </a:p>
          <a:p>
            <a:r>
              <a:rPr lang="ru-RU" sz="2800" b="1" dirty="0"/>
              <a:t>-</a:t>
            </a:r>
            <a:r>
              <a:rPr lang="ru-RU" sz="2800" b="1" dirty="0" smtClean="0"/>
              <a:t>формировать </a:t>
            </a:r>
            <a:r>
              <a:rPr lang="ru-RU" sz="2800" b="1" dirty="0"/>
              <a:t>представление о героическом подвиге своего народа; </a:t>
            </a:r>
            <a:endParaRPr lang="ru-RU" sz="2800" b="1" dirty="0" smtClean="0"/>
          </a:p>
          <a:p>
            <a:r>
              <a:rPr lang="ru-RU" sz="2800" b="1" dirty="0"/>
              <a:t>-формировать волевые качества, целеустремленность, выдержку</a:t>
            </a:r>
            <a:r>
              <a:rPr lang="ru-RU" sz="2800" b="1" dirty="0" smtClean="0"/>
              <a:t>;</a:t>
            </a:r>
          </a:p>
          <a:p>
            <a:r>
              <a:rPr lang="ru-RU" sz="2800" b="1" dirty="0"/>
              <a:t>-</a:t>
            </a:r>
            <a:r>
              <a:rPr lang="ru-RU" sz="2800" b="1" dirty="0" smtClean="0"/>
              <a:t>воспитывать </a:t>
            </a:r>
            <a:r>
              <a:rPr lang="ru-RU" sz="2800" b="1" dirty="0"/>
              <a:t>чувство </a:t>
            </a:r>
            <a:r>
              <a:rPr lang="ru-RU" sz="2800" b="1" dirty="0" smtClean="0"/>
              <a:t>патриотизма, гордости </a:t>
            </a:r>
            <a:r>
              <a:rPr lang="ru-RU" sz="2800" b="1" dirty="0"/>
              <a:t>за свою родину; чувствовать свою причастность к ее жизни. </a:t>
            </a:r>
            <a:endParaRPr lang="ru-RU" sz="2800" b="1" dirty="0" smtClean="0"/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8690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2527">
        <p:checker/>
      </p:transition>
    </mc:Choice>
    <mc:Fallback xmlns="">
      <p:transition spd="slow" advTm="2527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9633" y="612774"/>
            <a:ext cx="6408712" cy="480653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516016" cy="115800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Поздравительная открытка </a:t>
            </a:r>
            <a:r>
              <a:rPr lang="ru-RU" sz="3600" b="1" dirty="0" smtClean="0">
                <a:solidFill>
                  <a:srgbClr val="FF0000"/>
                </a:solidFill>
              </a:rPr>
              <a:t>«Для папы»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6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4"/>
    </mc:Choice>
    <mc:Fallback xmlns="">
      <p:transition spd="slow" advTm="3484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G:\DCIM\101MSDCF\DSC016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365104"/>
            <a:ext cx="8424936" cy="2492896"/>
          </a:xfrm>
        </p:spPr>
        <p:txBody>
          <a:bodyPr>
            <a:normAutofit/>
          </a:bodyPr>
          <a:lstStyle/>
          <a:p>
            <a:r>
              <a:rPr lang="ru-RU" dirty="0" smtClean="0"/>
              <a:t>Занятие: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37312"/>
            <a:ext cx="8686800" cy="620688"/>
          </a:xfrm>
        </p:spPr>
        <p:txBody>
          <a:bodyPr>
            <a:normAutofit fontScale="77500" lnSpcReduction="20000"/>
          </a:bodyPr>
          <a:lstStyle/>
          <a:p>
            <a: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  <a:t>Конструирование «Солдатская пилотка».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381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464">
        <p14:shred/>
      </p:transition>
    </mc:Choice>
    <mc:Fallback xmlns="">
      <p:transition spd="slow" advTm="246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-315416"/>
            <a:ext cx="2736304" cy="698477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Совместный плакат на тему: Город- герой Волгоград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G:\DCIM\101MSDCF\DSC016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6120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54885"/>
      </p:ext>
    </p:extLst>
  </p:cSld>
  <p:clrMapOvr>
    <a:masterClrMapping/>
  </p:clrMapOvr>
  <p:transition spd="slow" advTm="4015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Чтение стихотворений для пап и дедушек.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3312368" cy="4416491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005" y="1772816"/>
            <a:ext cx="5280586" cy="3960440"/>
          </a:xfrm>
        </p:spPr>
      </p:pic>
    </p:spTree>
    <p:extLst>
      <p:ext uri="{BB962C8B-B14F-4D97-AF65-F5344CB8AC3E}">
        <p14:creationId xmlns:p14="http://schemas.microsoft.com/office/powerpoint/2010/main" val="103856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0"/>
    </mc:Choice>
    <mc:Fallback xmlns="">
      <p:transition spd="slow" advTm="64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Игра-эстафета «Тяжёлая ноша»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4" y="3401442"/>
            <a:ext cx="4608744" cy="3456558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412776"/>
            <a:ext cx="4800765" cy="3600574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6795420"/>
      </p:ext>
    </p:extLst>
  </p:cSld>
  <p:clrMapOvr>
    <a:masterClrMapping/>
  </p:clrMapOvr>
  <p:transition spd="slow" advTm="1215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5544616" cy="491654"/>
          </a:xfrm>
        </p:spPr>
        <p:txBody>
          <a:bodyPr>
            <a:noAutofit/>
          </a:bodyPr>
          <a:lstStyle/>
          <a:p>
            <a:r>
              <a:rPr lang="ru-RU" sz="2400" dirty="0" smtClean="0"/>
              <a:t>               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08720"/>
            <a:ext cx="6912768" cy="570365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32" y="6021288"/>
            <a:ext cx="6768752" cy="72008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Игра-танец </a:t>
            </a:r>
            <a:r>
              <a:rPr lang="ru-RU" sz="4000" b="1" dirty="0"/>
              <a:t>«Бескозырка»</a:t>
            </a:r>
            <a:br>
              <a:rPr lang="ru-RU" sz="4000" b="1" dirty="0"/>
            </a:b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53446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33"/>
    </mc:Choice>
    <mc:Fallback xmlns="">
      <p:transition spd="slow" advTm="5433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5218069" cy="41044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260648"/>
            <a:ext cx="3672408" cy="626469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Реализация проекта: заключительный этап </a:t>
            </a:r>
            <a:r>
              <a:rPr lang="ru-RU" sz="3200" b="1" dirty="0" smtClean="0">
                <a:solidFill>
                  <a:srgbClr val="FF0000"/>
                </a:solidFill>
              </a:rPr>
              <a:t>: праздничное мероприятие, посвященное дню Защитников Отечества. 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704674"/>
      </p:ext>
    </p:extLst>
  </p:cSld>
  <p:clrMapOvr>
    <a:masterClrMapping/>
  </p:clrMapOvr>
  <p:transition spd="slow" advTm="3589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4320480" cy="6552728"/>
          </a:xfrm>
        </p:spPr>
        <p:txBody>
          <a:bodyPr>
            <a:noAutofit/>
          </a:bodyPr>
          <a:lstStyle/>
          <a:p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b="1" i="1" dirty="0" smtClean="0"/>
              <a:t>Актуальность проекта: Сложилось так, что любовь к Родине, патриотизм во все времена в Российском государстве были чертой национального характера. Но в силу последних перемен все более заметной стала утрата нашим обществом традиционного российского патриотического сознания. В связи с этим нельзя откладывать решение острейших проблем воспитания патриотизма в работе с детьми дошкольного возраста. </a:t>
            </a:r>
            <a:r>
              <a:rPr lang="ru-RU" sz="2000" b="1" i="1" dirty="0"/>
              <a:t>Знакомя дошкольников с защитниками Отечества, их биографией и подвигами мы зарождаем в них чувства гордости и любви к Родине и ее героям с целью формирования патриотических начал личности дошкольников.</a:t>
            </a:r>
            <a:br>
              <a:rPr lang="ru-RU" sz="2000" b="1" i="1" dirty="0"/>
            </a:br>
            <a:endParaRPr lang="ru-RU" sz="2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48681"/>
            <a:ext cx="4680520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08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168">
        <p:dissolve/>
      </p:transition>
    </mc:Choice>
    <mc:Fallback xmlns="">
      <p:transition spd="slow" advTm="4168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70" y="1600200"/>
            <a:ext cx="6374837" cy="4781128"/>
          </a:xfrm>
        </p:spPr>
      </p:pic>
    </p:spTree>
    <p:extLst>
      <p:ext uri="{BB962C8B-B14F-4D97-AF65-F5344CB8AC3E}">
        <p14:creationId xmlns:p14="http://schemas.microsoft.com/office/powerpoint/2010/main" val="209083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0"/>
            <a:ext cx="9145016" cy="4509120"/>
          </a:xfrm>
        </p:spPr>
        <p:txBody>
          <a:bodyPr>
            <a:noAutofit/>
          </a:bodyPr>
          <a:lstStyle/>
          <a:p>
            <a:r>
              <a:rPr lang="ru-RU" sz="2400" b="1" i="1" dirty="0" smtClean="0"/>
              <a:t>Не менее важным условием нравственно-патриотического воспитания детей является тесная взаимосвязь по данному вопросу с родителями. Прикосновение к «живым» документам истории семьи вызывает эмоции, заставляет сопереживать, внимательно относиться к памяти прошлого, своим историческим корням. Взаимодействие с родителями по данному вопросу способствует бережному отношению к традициям, сохранению вертикальных семейных связей. В настоящее время эта работа актуальна, требует большого  терпения, так как в молодых семьях вопросы воспитания патриотизма  не считаются важными и, за частую, вызывают лишь недоумение. 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364016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140">
        <p:checker/>
      </p:transition>
    </mc:Choice>
    <mc:Fallback xmlns="">
      <p:transition spd="slow" advTm="414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2146250"/>
          </a:xfrm>
        </p:spPr>
        <p:txBody>
          <a:bodyPr>
            <a:noAutofit/>
          </a:bodyPr>
          <a:lstStyle/>
          <a:p>
            <a:pPr lvl="0"/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i="1" dirty="0" smtClean="0"/>
              <a:t>Цель </a:t>
            </a:r>
            <a:r>
              <a:rPr lang="ru-RU" sz="1800" b="1" i="1" dirty="0"/>
              <a:t>проекта</a:t>
            </a:r>
            <a:r>
              <a:rPr lang="ru-RU" sz="1800" b="1" dirty="0" smtClean="0"/>
              <a:t>: формирование  </a:t>
            </a:r>
            <a:r>
              <a:rPr lang="ru-RU" sz="1800" b="1" dirty="0"/>
              <a:t>у детей старшего дошкольного возраста представления о Российской Армии, воспитывать чувство патриотизма, гордости за Российскую армию, вовлечение родителей в формировании чувства патриотизма у детей. </a:t>
            </a:r>
            <a:r>
              <a:rPr lang="ru-RU" sz="1800" b="1" i="1" dirty="0" smtClean="0"/>
              <a:t>Задачи проекта</a:t>
            </a:r>
            <a:r>
              <a:rPr lang="ru-RU" sz="1800" b="1" dirty="0" smtClean="0"/>
              <a:t>: воспитывать </a:t>
            </a:r>
            <a:r>
              <a:rPr lang="ru-RU" sz="1800" b="1" dirty="0"/>
              <a:t>у детей чувство уважения к Российскому воину, его силе и смелости; </a:t>
            </a:r>
            <a:r>
              <a:rPr lang="ru-RU" sz="1800" b="1" dirty="0" smtClean="0"/>
              <a:t>Расширить </a:t>
            </a:r>
            <a:r>
              <a:rPr lang="ru-RU" sz="1800" b="1" dirty="0"/>
              <a:t>представления детей о Российской Армии; </a:t>
            </a:r>
            <a:r>
              <a:rPr lang="ru-RU" sz="1800" b="1" dirty="0" smtClean="0"/>
              <a:t>Развивать </a:t>
            </a:r>
            <a:r>
              <a:rPr lang="ru-RU" sz="1800" b="1" dirty="0"/>
              <a:t>и обогащать речь </a:t>
            </a:r>
            <a:r>
              <a:rPr lang="ru-RU" sz="1800" b="1" dirty="0" smtClean="0"/>
              <a:t>детей; Проводить </a:t>
            </a:r>
            <a:r>
              <a:rPr lang="ru-RU" sz="1800" b="1" dirty="0"/>
              <a:t>работу с родителями, привлекая их к патриотическому воспитанию детей в семье. </a:t>
            </a:r>
            <a:br>
              <a:rPr lang="ru-RU" sz="1800" b="1" dirty="0"/>
            </a:br>
            <a:endParaRPr lang="ru-RU" sz="1800" b="1" dirty="0"/>
          </a:p>
        </p:txBody>
      </p:sp>
      <p:pic>
        <p:nvPicPr>
          <p:cNvPr id="5126" name="Picture 6" descr="C:\Users\ВАНДА\Desktop\открытки\386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0" y="2492896"/>
            <a:ext cx="7221170" cy="414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31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6"/>
    </mc:Choice>
    <mc:Fallback xmlns="">
      <p:transition spd="slow" advTm="410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04856" cy="6192688"/>
          </a:xfrm>
        </p:spPr>
        <p:txBody>
          <a:bodyPr>
            <a:normAutofit/>
          </a:bodyPr>
          <a:lstStyle/>
          <a:p>
            <a:r>
              <a:rPr lang="ru-RU" sz="2700" b="1" i="1" dirty="0" smtClean="0"/>
              <a:t>Ожидаемые результаты:</a:t>
            </a:r>
            <a:br>
              <a:rPr lang="ru-RU" sz="2700" b="1" i="1" dirty="0" smtClean="0"/>
            </a:br>
            <a:r>
              <a:rPr lang="ru-RU" sz="2700" b="1" i="1" dirty="0" smtClean="0"/>
              <a:t> - повышение знаний у детей о Российской Армии;</a:t>
            </a:r>
            <a:br>
              <a:rPr lang="ru-RU" sz="2700" b="1" i="1" dirty="0" smtClean="0"/>
            </a:br>
            <a:r>
              <a:rPr lang="ru-RU" sz="2700" b="1" i="1" dirty="0" smtClean="0"/>
              <a:t>- развитие способности детей отражать свои знания, впечатления, мысли и чувства в играх, изо деятельности, пении, чтении стихотворений, составлении собственных рассказов; </a:t>
            </a:r>
            <a:br>
              <a:rPr lang="ru-RU" sz="2700" b="1" i="1" dirty="0" smtClean="0"/>
            </a:br>
            <a:r>
              <a:rPr lang="ru-RU" sz="2700" b="1" i="1" dirty="0" smtClean="0"/>
              <a:t>- повышение заинтересованности родителей в формировании чувства патриотизма у детей дошкольников</a:t>
            </a:r>
            <a:r>
              <a:rPr lang="ru-RU" b="1" i="1" dirty="0" smtClean="0"/>
              <a:t>. 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0355776"/>
      </p:ext>
    </p:extLst>
  </p:cSld>
  <p:clrMapOvr>
    <a:masterClrMapping/>
  </p:clrMapOvr>
  <p:transition spd="slow" advTm="3633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6192687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Участники проекта:</a:t>
            </a:r>
            <a:br>
              <a:rPr lang="ru-RU" sz="2400" dirty="0" smtClean="0"/>
            </a:br>
            <a:r>
              <a:rPr lang="ru-RU" sz="2400" dirty="0" smtClean="0"/>
              <a:t>- инструктор физической культуры;</a:t>
            </a:r>
            <a:br>
              <a:rPr lang="ru-RU" sz="2400" dirty="0" smtClean="0"/>
            </a:br>
            <a:r>
              <a:rPr lang="ru-RU" sz="2400" dirty="0" smtClean="0"/>
              <a:t>- воспитатели групп;</a:t>
            </a:r>
            <a:br>
              <a:rPr lang="ru-RU" sz="2400" dirty="0" smtClean="0"/>
            </a:br>
            <a:r>
              <a:rPr lang="ru-RU" sz="2400" dirty="0" smtClean="0"/>
              <a:t>- воспитанники;</a:t>
            </a:r>
            <a:br>
              <a:rPr lang="ru-RU" sz="2400" dirty="0" smtClean="0"/>
            </a:br>
            <a:r>
              <a:rPr lang="ru-RU" sz="2400" dirty="0" smtClean="0"/>
              <a:t>- родители воспитанников;</a:t>
            </a:r>
            <a:br>
              <a:rPr lang="ru-RU" sz="2400" dirty="0" smtClean="0"/>
            </a:br>
            <a:r>
              <a:rPr lang="ru-RU" sz="2400" dirty="0" smtClean="0"/>
              <a:t> Реализация проекта: подготовительный этап-определение темы. подбор и разработка необходимых материалов(тематических занятий, бесед, конкурсов, подбор художественной литературы, музыкального сопровождения, составление плана реализации проекта и т.д.);- подготовительная работа с родителями детей, сотрудниками структурного подразделения МОУ СШ № 60.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121568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034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917">
        <p14:honeycomb/>
      </p:transition>
    </mc:Choice>
    <mc:Fallback xmlns="">
      <p:transition spd="slow" advTm="391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672" y="2276872"/>
            <a:ext cx="5832648" cy="437448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32" y="476672"/>
            <a:ext cx="6120680" cy="1656184"/>
          </a:xfrm>
        </p:spPr>
        <p:txBody>
          <a:bodyPr>
            <a:normAutofit/>
          </a:bodyPr>
          <a:lstStyle/>
          <a:p>
            <a:pPr lvl="0"/>
            <a:r>
              <a:rPr lang="ru-RU" sz="1500" b="1" dirty="0" smtClean="0"/>
              <a:t>Тематическое занятие, посвящённое </a:t>
            </a:r>
            <a:r>
              <a:rPr lang="ru-RU" sz="1500" b="1" dirty="0"/>
              <a:t>победе под Сталинградом </a:t>
            </a:r>
            <a:r>
              <a:rPr lang="ru-RU" sz="1500" b="1" dirty="0" smtClean="0"/>
              <a:t>.</a:t>
            </a:r>
            <a:endParaRPr lang="ru-RU" sz="1500" b="1" dirty="0"/>
          </a:p>
          <a:p>
            <a:r>
              <a:rPr lang="ru-RU" sz="1500" b="1" dirty="0"/>
              <a:t>Цель: Прививать детям чувство патриотизма и гордости за свою страну .</a:t>
            </a:r>
          </a:p>
          <a:p>
            <a:r>
              <a:rPr lang="ru-RU" sz="1500" b="1" dirty="0"/>
              <a:t>Задачи: формировать представление о героическом подвиге своего народа; воспитывать чувство гордости за свою родину.</a:t>
            </a:r>
          </a:p>
          <a:p>
            <a:r>
              <a:rPr lang="ru-RU" sz="1500" b="1" dirty="0"/>
              <a:t>Образовательная область</a:t>
            </a:r>
            <a:r>
              <a:rPr lang="ru-RU" sz="1500" b="1" dirty="0" smtClean="0"/>
              <a:t>: </a:t>
            </a:r>
            <a:r>
              <a:rPr lang="ru-RU" sz="1600" dirty="0"/>
              <a:t>«</a:t>
            </a:r>
            <a:r>
              <a:rPr lang="ru-RU" sz="1600" b="1" dirty="0"/>
              <a:t>Познавательное развитие»</a:t>
            </a:r>
            <a:endParaRPr lang="ru-RU" sz="15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735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48"/>
    </mc:Choice>
    <mc:Fallback xmlns="">
      <p:transition spd="slow" advTm="4448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2" cy="216024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dirty="0" smtClean="0"/>
              <a:t>Образовательная область </a:t>
            </a:r>
            <a:r>
              <a:rPr lang="ru-RU" sz="2000" dirty="0"/>
              <a:t>«Социально-коммуникативное </a:t>
            </a:r>
            <a:r>
              <a:rPr lang="ru-RU" sz="2000" dirty="0" smtClean="0"/>
              <a:t>развитие»: Тематическое занятие : «Сильны и могучи богатыри славной Руси» Цель: расширить представление детей о защитниках древней Руси – богатырях и их оружии. Задачи:- формировать представление о героическом прошлом народа Древней Руси, великих русских богатырях -защитниках Земли русской;- воспитывать чувство гордости за богатырскую силу России, уважение к русским воинам, желание им подражать;-закрепить знания детей о творчестве художника Ю.Л. Васнецова по картине «Богатыри»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76871"/>
            <a:ext cx="7200800" cy="35283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6" y="2276872"/>
            <a:ext cx="7853389" cy="444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4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70">
        <p14:vortex dir="r"/>
      </p:transition>
    </mc:Choice>
    <mc:Fallback xmlns="">
      <p:transition spd="slow" advTm="9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9" y="116632"/>
            <a:ext cx="8988491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06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737">
        <p:dissolve/>
      </p:transition>
    </mc:Choice>
    <mc:Fallback xmlns="">
      <p:transition spd="slow" advTm="373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3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373</Words>
  <Application>Microsoft Office PowerPoint</Application>
  <PresentationFormat>Экран (4:3)</PresentationFormat>
  <Paragraphs>34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Проект «Нравственно-патриотическое воспитание»  Подготовила: воспитатель МОУ СШ №60 структурное подразделение «Умка»  Камнева В. Г. Вид проекта: познавательно - творческий, групповой, краткосрочный.  Проект реализуется  по двум направлениям: 1. Совместная  познавательно - творческая деятельность воспитателей и инструктора физической культуры  с детьми дошкольного возраста.  2. Взаимодействие с родителями. </vt:lpstr>
      <vt:lpstr> Актуальность проекта: Сложилось так, что любовь к Родине, патриотизм во все времена в Российском государстве были чертой национального характера. Но в силу последних перемен все более заметной стала утрата нашим обществом традиционного российского патриотического сознания. В связи с этим нельзя откладывать решение острейших проблем воспитания патриотизма в работе с детьми дошкольного возраста. Знакомя дошкольников с защитниками Отечества, их биографией и подвигами мы зарождаем в них чувства гордости и любви к Родине и ее героям с целью формирования патриотических начал личности дошкольников. </vt:lpstr>
      <vt:lpstr>Не менее важным условием нравственно-патриотического воспитания детей является тесная взаимосвязь по данному вопросу с родителями. Прикосновение к «живым» документам истории семьи вызывает эмоции, заставляет сопереживать, внимательно относиться к памяти прошлого, своим историческим корням. Взаимодействие с родителями по данному вопросу способствует бережному отношению к традициям, сохранению вертикальных семейных связей. В настоящее время эта работа актуальна, требует большого  терпения, так как в молодых семьях вопросы воспитания патриотизма  не считаются важными и, за частую, вызывают лишь недоумение. </vt:lpstr>
      <vt:lpstr> Цель проекта: формирование  у детей старшего дошкольного возраста представления о Российской Армии, воспитывать чувство патриотизма, гордости за Российскую армию, вовлечение родителей в формировании чувства патриотизма у детей. Задачи проекта: воспитывать у детей чувство уважения к Российскому воину, его силе и смелости; Расширить представления детей о Российской Армии; Развивать и обогащать речь детей; Проводить работу с родителями, привлекая их к патриотическому воспитанию детей в семье.  </vt:lpstr>
      <vt:lpstr>Ожидаемые результаты:  - повышение знаний у детей о Российской Армии; - развитие способности детей отражать свои знания, впечатления, мысли и чувства в играх, изо деятельности, пении, чтении стихотворений, составлении собственных рассказов;  - повышение заинтересованности родителей в формировании чувства патриотизма у детей дошкольников. </vt:lpstr>
      <vt:lpstr>Участники проекта: - инструктор физической культуры; - воспитатели групп; - воспитанники; - родители воспитанников;  Реализация проекта: подготовительный этап-определение темы. подбор и разработка необходимых материалов(тематических занятий, бесед, конкурсов, подбор художественной литературы, музыкального сопровождения, составление плана реализации проекта и т.д.);- подготовительная работа с родителями детей, сотрудниками структурного подразделения МОУ СШ № 60. </vt:lpstr>
      <vt:lpstr>Презентация PowerPoint</vt:lpstr>
      <vt:lpstr>Образовательная область «Социально-коммуникативное развитие»: Тематическое занятие : «Сильны и могучи богатыри славной Руси» Цель: расширить представление детей о защитниках древней Руси – богатырях и их оружии. Задачи:- формировать представление о героическом прошлом народа Древней Руси, великих русских богатырях -защитниках Земли русской;- воспитывать чувство гордости за богатырскую силу России, уважение к русским воинам, желание им подражать;-закрепить знания детей о творчестве художника Ю.Л. Васнецова по картине «Богатыри»</vt:lpstr>
      <vt:lpstr>Презентация PowerPoint</vt:lpstr>
      <vt:lpstr>Медали, которые мы держали в руках...</vt:lpstr>
      <vt:lpstr>Медали наших дедов…</vt:lpstr>
      <vt:lpstr>Презентация PowerPoint</vt:lpstr>
      <vt:lpstr>Презентация PowerPoint</vt:lpstr>
      <vt:lpstr>Занятие:</vt:lpstr>
      <vt:lpstr>Совместный плакат на тему: Город- герой Волгоград</vt:lpstr>
      <vt:lpstr>Чтение стихотворений для пап и дедушек.</vt:lpstr>
      <vt:lpstr>Игра-эстафета «Тяжёлая ноша»</vt:lpstr>
      <vt:lpstr>                          </vt:lpstr>
      <vt:lpstr>Реализация проекта: заключительный этап : праздничное мероприятие, посвященное дню Защитников Отечества.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Патриотический проект «Защитники отечества» Подготовила: воспитатель МОУ СОШ №60 стуктурное подразделение «Умка»</dc:title>
  <dc:creator>Умка</dc:creator>
  <cp:lastModifiedBy>ВАНДА</cp:lastModifiedBy>
  <cp:revision>48</cp:revision>
  <dcterms:created xsi:type="dcterms:W3CDTF">2013-10-28T10:04:40Z</dcterms:created>
  <dcterms:modified xsi:type="dcterms:W3CDTF">2016-11-13T16:14:30Z</dcterms:modified>
</cp:coreProperties>
</file>